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1478" y="58"/>
      </p:cViewPr>
      <p:guideLst>
        <p:guide orient="horz" pos="218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45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922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2239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48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910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887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0955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34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34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6005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424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4C18B-7804-4FCE-A835-B202173D4FD6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51A59-DEB6-49DE-9C54-171D5D4A4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564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eterminism and Advances in Neuroscience | Journal of Ethics | American  Medical Association">
            <a:extLst>
              <a:ext uri="{FF2B5EF4-FFF2-40B4-BE49-F238E27FC236}">
                <a16:creationId xmlns:a16="http://schemas.microsoft.com/office/drawing/2014/main" id="{5A56AF21-D6BA-AEBF-680C-444CEE8369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99" r="2334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FA60C38-C2B1-9568-F8B4-C28EDB0BF713}"/>
              </a:ext>
            </a:extLst>
          </p:cNvPr>
          <p:cNvSpPr/>
          <p:nvPr/>
        </p:nvSpPr>
        <p:spPr>
          <a:xfrm>
            <a:off x="6753225" y="0"/>
            <a:ext cx="2390775" cy="6858000"/>
          </a:xfrm>
          <a:prstGeom prst="rect">
            <a:avLst/>
          </a:prstGeom>
          <a:solidFill>
            <a:srgbClr val="0F30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 </a:t>
            </a:r>
            <a:endParaRPr lang="ko-KR" altLang="en-US" sz="135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705A2F5-7611-300E-FC97-EDFC4856A3C6}"/>
              </a:ext>
            </a:extLst>
          </p:cNvPr>
          <p:cNvSpPr/>
          <p:nvPr/>
        </p:nvSpPr>
        <p:spPr>
          <a:xfrm>
            <a:off x="5061031" y="0"/>
            <a:ext cx="4082969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 </a:t>
            </a:r>
            <a:endParaRPr lang="ko-KR" altLang="en-US" sz="13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AAE342-E585-6174-54F3-54E80598516F}"/>
              </a:ext>
            </a:extLst>
          </p:cNvPr>
          <p:cNvSpPr txBox="1"/>
          <p:nvPr/>
        </p:nvSpPr>
        <p:spPr>
          <a:xfrm>
            <a:off x="5580098" y="142875"/>
            <a:ext cx="3325141" cy="64171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950" b="1" i="1" dirty="0">
                <a:solidFill>
                  <a:schemeClr val="bg1"/>
                </a:solidFill>
              </a:rPr>
              <a:t>Neural</a:t>
            </a:r>
          </a:p>
          <a:p>
            <a:pPr algn="r"/>
            <a:r>
              <a:rPr lang="en-US" altLang="ko-KR" sz="4950" b="1" i="1" dirty="0">
                <a:solidFill>
                  <a:schemeClr val="bg1"/>
                </a:solidFill>
              </a:rPr>
              <a:t>Engineering</a:t>
            </a:r>
          </a:p>
          <a:p>
            <a:pPr algn="r"/>
            <a:r>
              <a:rPr lang="en-US" altLang="ko-KR" sz="4950" b="1" i="1" dirty="0">
                <a:solidFill>
                  <a:schemeClr val="bg1"/>
                </a:solidFill>
              </a:rPr>
              <a:t>Team</a:t>
            </a:r>
          </a:p>
          <a:p>
            <a:pPr algn="r"/>
            <a:r>
              <a:rPr lang="en-US" altLang="ko-KR" sz="4950" b="1" i="1" dirty="0" err="1">
                <a:solidFill>
                  <a:schemeClr val="bg1"/>
                </a:solidFill>
              </a:rPr>
              <a:t>Week.1</a:t>
            </a:r>
            <a:endParaRPr lang="en-US" altLang="ko-KR" sz="4950" b="1" i="1" dirty="0">
              <a:solidFill>
                <a:schemeClr val="bg1"/>
              </a:solidFill>
            </a:endParaRPr>
          </a:p>
          <a:p>
            <a:pPr algn="r"/>
            <a:endParaRPr lang="en-US" altLang="ko-KR" sz="4950" b="1" i="1" dirty="0">
              <a:solidFill>
                <a:schemeClr val="bg1"/>
              </a:solidFill>
            </a:endParaRPr>
          </a:p>
          <a:p>
            <a:pPr algn="r"/>
            <a:endParaRPr lang="en-US" altLang="ko-KR" sz="4950" b="1" i="1" dirty="0">
              <a:solidFill>
                <a:schemeClr val="bg1"/>
              </a:solidFill>
            </a:endParaRPr>
          </a:p>
          <a:p>
            <a:pPr algn="r"/>
            <a:endParaRPr lang="en-US" altLang="ko-KR" sz="4950" b="1" i="1" dirty="0">
              <a:solidFill>
                <a:schemeClr val="bg1"/>
              </a:solidFill>
            </a:endParaRPr>
          </a:p>
          <a:p>
            <a:pPr algn="r"/>
            <a:endParaRPr lang="en-US" altLang="ko-KR" sz="1500" b="1" i="1" dirty="0">
              <a:solidFill>
                <a:schemeClr val="bg1"/>
              </a:solidFill>
            </a:endParaRPr>
          </a:p>
          <a:p>
            <a:pPr algn="r"/>
            <a:r>
              <a:rPr lang="en-US" altLang="ko-KR" sz="2100" b="1" i="1" dirty="0">
                <a:solidFill>
                  <a:schemeClr val="bg1"/>
                </a:solidFill>
              </a:rPr>
              <a:t>2022.09.16 </a:t>
            </a:r>
            <a:r>
              <a:rPr lang="en-US" altLang="ko-KR" sz="2100" b="1" i="1" dirty="0" err="1">
                <a:solidFill>
                  <a:schemeClr val="bg1"/>
                </a:solidFill>
              </a:rPr>
              <a:t>6pm</a:t>
            </a:r>
            <a:endParaRPr lang="en-US" altLang="ko-KR" sz="2100" b="1" i="1" dirty="0">
              <a:solidFill>
                <a:schemeClr val="bg1"/>
              </a:solidFill>
            </a:endParaRPr>
          </a:p>
          <a:p>
            <a:pPr algn="r"/>
            <a:endParaRPr lang="en-US" altLang="ko-KR" sz="750" b="1" i="1" dirty="0">
              <a:solidFill>
                <a:schemeClr val="bg1"/>
              </a:solidFill>
            </a:endParaRPr>
          </a:p>
          <a:p>
            <a:pPr algn="r"/>
            <a:r>
              <a:rPr lang="en-US" altLang="ko-KR" sz="2100" b="1" i="1" dirty="0">
                <a:solidFill>
                  <a:schemeClr val="bg1"/>
                </a:solidFill>
              </a:rPr>
              <a:t>Lee </a:t>
            </a:r>
            <a:r>
              <a:rPr lang="en-US" altLang="ko-KR" sz="2100" b="1" i="1" dirty="0" err="1">
                <a:solidFill>
                  <a:schemeClr val="bg1"/>
                </a:solidFill>
              </a:rPr>
              <a:t>Seong</a:t>
            </a:r>
            <a:r>
              <a:rPr lang="en-US" altLang="ko-KR" sz="2100" b="1" i="1" dirty="0">
                <a:solidFill>
                  <a:schemeClr val="bg1"/>
                </a:solidFill>
              </a:rPr>
              <a:t> </a:t>
            </a:r>
            <a:r>
              <a:rPr lang="en-US" altLang="ko-KR" sz="2100" b="1" i="1" dirty="0" err="1">
                <a:solidFill>
                  <a:schemeClr val="bg1"/>
                </a:solidFill>
              </a:rPr>
              <a:t>Jin</a:t>
            </a:r>
            <a:endParaRPr lang="en-US" altLang="ko-KR" sz="21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3927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6D00757-E966-FE18-FB5B-A4F8746D931D}"/>
              </a:ext>
            </a:extLst>
          </p:cNvPr>
          <p:cNvSpPr txBox="1"/>
          <p:nvPr/>
        </p:nvSpPr>
        <p:spPr>
          <a:xfrm>
            <a:off x="2485788" y="523875"/>
            <a:ext cx="417242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Layers covering the Brain</a:t>
            </a:r>
            <a:endParaRPr lang="ko-KR" altLang="en-US" sz="3000" b="1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29EDE86C-DCE9-B0FF-52F1-A24F5C5713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39"/>
          <a:stretch/>
        </p:blipFill>
        <p:spPr bwMode="auto">
          <a:xfrm>
            <a:off x="1431930" y="1257300"/>
            <a:ext cx="628014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F73F0A03-5F2D-8336-3E6B-920732E570DA}"/>
              </a:ext>
            </a:extLst>
          </p:cNvPr>
          <p:cNvSpPr/>
          <p:nvPr/>
        </p:nvSpPr>
        <p:spPr>
          <a:xfrm rot="338582">
            <a:off x="5038724" y="3352800"/>
            <a:ext cx="914400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66DED-2535-F9B3-EA36-40C9A4F0C254}"/>
              </a:ext>
            </a:extLst>
          </p:cNvPr>
          <p:cNvSpPr txBox="1"/>
          <p:nvPr/>
        </p:nvSpPr>
        <p:spPr>
          <a:xfrm>
            <a:off x="4936485" y="2908264"/>
            <a:ext cx="11914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</a:rPr>
              <a:t>Electrode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579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6D00757-E966-FE18-FB5B-A4F8746D931D}"/>
              </a:ext>
            </a:extLst>
          </p:cNvPr>
          <p:cNvSpPr txBox="1"/>
          <p:nvPr/>
        </p:nvSpPr>
        <p:spPr>
          <a:xfrm>
            <a:off x="2578857" y="523875"/>
            <a:ext cx="47351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Brodmann Area (Brain Atlas)</a:t>
            </a:r>
            <a:endParaRPr lang="ko-KR" altLang="en-US" sz="3000" b="1" dirty="0"/>
          </a:p>
        </p:txBody>
      </p:sp>
      <p:pic>
        <p:nvPicPr>
          <p:cNvPr id="11266" name="Picture 2" descr="Brodmann Areas: Anatomy and Functions - Simply Psychology">
            <a:extLst>
              <a:ext uri="{FF2B5EF4-FFF2-40B4-BE49-F238E27FC236}">
                <a16:creationId xmlns:a16="http://schemas.microsoft.com/office/drawing/2014/main" id="{99EA612C-5D51-25F2-FEAC-80CB3677D3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778"/>
          <a:stretch/>
        </p:blipFill>
        <p:spPr bwMode="auto">
          <a:xfrm>
            <a:off x="104774" y="1811298"/>
            <a:ext cx="5392737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Brodmann Areas: Anatomy and Functions - Simply Psychology">
            <a:extLst>
              <a:ext uri="{FF2B5EF4-FFF2-40B4-BE49-F238E27FC236}">
                <a16:creationId xmlns:a16="http://schemas.microsoft.com/office/drawing/2014/main" id="{540AA7B6-8262-6527-A812-EB7C8C7AB9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50" r="18723"/>
          <a:stretch/>
        </p:blipFill>
        <p:spPr bwMode="auto">
          <a:xfrm>
            <a:off x="4589462" y="1930360"/>
            <a:ext cx="4383087" cy="334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C7C3E22-2369-A08F-D84C-9099FCF89A7C}"/>
              </a:ext>
            </a:extLst>
          </p:cNvPr>
          <p:cNvSpPr/>
          <p:nvPr/>
        </p:nvSpPr>
        <p:spPr>
          <a:xfrm>
            <a:off x="2943224" y="5010150"/>
            <a:ext cx="2676525" cy="723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360DECC-8E0E-4BCE-E713-1CAF2ACE5817}"/>
              </a:ext>
            </a:extLst>
          </p:cNvPr>
          <p:cNvSpPr/>
          <p:nvPr/>
        </p:nvSpPr>
        <p:spPr>
          <a:xfrm>
            <a:off x="3095624" y="5162550"/>
            <a:ext cx="2676525" cy="723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682AA64-E5BD-4F6F-6ED3-99C1B74F01D2}"/>
              </a:ext>
            </a:extLst>
          </p:cNvPr>
          <p:cNvSpPr/>
          <p:nvPr/>
        </p:nvSpPr>
        <p:spPr>
          <a:xfrm>
            <a:off x="7486650" y="1695450"/>
            <a:ext cx="1657350" cy="723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043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6B5EE0-E047-459B-D233-8746EDD93E07}"/>
              </a:ext>
            </a:extLst>
          </p:cNvPr>
          <p:cNvSpPr txBox="1"/>
          <p:nvPr/>
        </p:nvSpPr>
        <p:spPr>
          <a:xfrm>
            <a:off x="3880080" y="514350"/>
            <a:ext cx="138384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Neuron</a:t>
            </a:r>
            <a:endParaRPr lang="ko-KR" altLang="en-US" sz="3000" b="1" dirty="0"/>
          </a:p>
        </p:txBody>
      </p:sp>
      <p:pic>
        <p:nvPicPr>
          <p:cNvPr id="1026" name="Picture 2" descr="Get an Overview of Neuron Cells- CUSABIO">
            <a:extLst>
              <a:ext uri="{FF2B5EF4-FFF2-40B4-BE49-F238E27FC236}">
                <a16:creationId xmlns:a16="http://schemas.microsoft.com/office/drawing/2014/main" id="{63EB8572-FAD6-FB2B-4E1F-5B88BDB1E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878" y="1624013"/>
            <a:ext cx="8032244" cy="4205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9638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6B5EE0-E047-459B-D233-8746EDD93E07}"/>
              </a:ext>
            </a:extLst>
          </p:cNvPr>
          <p:cNvSpPr txBox="1"/>
          <p:nvPr/>
        </p:nvSpPr>
        <p:spPr>
          <a:xfrm>
            <a:off x="3194187" y="514350"/>
            <a:ext cx="274780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Action Potential</a:t>
            </a:r>
            <a:endParaRPr lang="ko-KR" altLang="en-US" sz="30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4F55E77-A71B-FB49-9284-663297979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425" y="1219200"/>
            <a:ext cx="7363149" cy="546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712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6B5EE0-E047-459B-D233-8746EDD93E07}"/>
              </a:ext>
            </a:extLst>
          </p:cNvPr>
          <p:cNvSpPr txBox="1"/>
          <p:nvPr/>
        </p:nvSpPr>
        <p:spPr>
          <a:xfrm>
            <a:off x="3883894" y="514350"/>
            <a:ext cx="137621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Myelin </a:t>
            </a:r>
            <a:endParaRPr lang="ko-KR" altLang="en-US" sz="30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F251723-21FE-E1AC-4686-88FC663CE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866574"/>
            <a:ext cx="9144000" cy="2477076"/>
          </a:xfrm>
          <a:prstGeom prst="rect">
            <a:avLst/>
          </a:prstGeom>
        </p:spPr>
      </p:pic>
      <p:pic>
        <p:nvPicPr>
          <p:cNvPr id="7" name="Picture 2" descr="Get an Overview of Neuron Cells- CUSABIO">
            <a:extLst>
              <a:ext uri="{FF2B5EF4-FFF2-40B4-BE49-F238E27FC236}">
                <a16:creationId xmlns:a16="http://schemas.microsoft.com/office/drawing/2014/main" id="{12910C38-B248-3514-8B40-703667DF9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5301" y="1310964"/>
            <a:ext cx="5073397" cy="265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5137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6B5EE0-E047-459B-D233-8746EDD93E07}"/>
              </a:ext>
            </a:extLst>
          </p:cNvPr>
          <p:cNvSpPr txBox="1"/>
          <p:nvPr/>
        </p:nvSpPr>
        <p:spPr>
          <a:xfrm>
            <a:off x="2726719" y="514350"/>
            <a:ext cx="369056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Synaptic Transmission</a:t>
            </a:r>
            <a:endParaRPr lang="ko-KR" altLang="en-US" sz="30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9FB34E9-7AC8-66C9-5FD4-0D21449F3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5" y="1304925"/>
            <a:ext cx="6191250" cy="503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30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6B5EE0-E047-459B-D233-8746EDD93E07}"/>
              </a:ext>
            </a:extLst>
          </p:cNvPr>
          <p:cNvSpPr txBox="1"/>
          <p:nvPr/>
        </p:nvSpPr>
        <p:spPr>
          <a:xfrm>
            <a:off x="3024172" y="514350"/>
            <a:ext cx="309565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Generation of EEG</a:t>
            </a:r>
            <a:endParaRPr lang="ko-KR" altLang="en-US" sz="30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3F83E8-4337-DC88-F2D1-237F884E98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916"/>
          <a:stretch/>
        </p:blipFill>
        <p:spPr>
          <a:xfrm>
            <a:off x="0" y="1596260"/>
            <a:ext cx="6852327" cy="417589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68A748C-2165-0398-231C-4B099EE419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2" t="60873" r="58422"/>
          <a:stretch/>
        </p:blipFill>
        <p:spPr>
          <a:xfrm>
            <a:off x="6531771" y="1596260"/>
            <a:ext cx="2143126" cy="21907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02195F1-92A8-B4E7-C5C9-764EF818D8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441" t="60873" r="14215"/>
          <a:stretch/>
        </p:blipFill>
        <p:spPr>
          <a:xfrm>
            <a:off x="6265071" y="3787009"/>
            <a:ext cx="2686050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095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6B5EE0-E047-459B-D233-8746EDD93E07}"/>
              </a:ext>
            </a:extLst>
          </p:cNvPr>
          <p:cNvSpPr txBox="1"/>
          <p:nvPr/>
        </p:nvSpPr>
        <p:spPr>
          <a:xfrm>
            <a:off x="3243976" y="514350"/>
            <a:ext cx="265604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Example of EEG</a:t>
            </a:r>
            <a:endParaRPr lang="ko-KR" altLang="en-US" sz="30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E95E05-E143-0DB7-B79A-465957A25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0846"/>
            <a:ext cx="9144000" cy="384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950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93C10AF-9760-940C-1BEE-550789841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77" y="1376362"/>
            <a:ext cx="8539046" cy="52339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D00757-E966-FE18-FB5B-A4F8746D931D}"/>
              </a:ext>
            </a:extLst>
          </p:cNvPr>
          <p:cNvSpPr txBox="1"/>
          <p:nvPr/>
        </p:nvSpPr>
        <p:spPr>
          <a:xfrm>
            <a:off x="3372216" y="514350"/>
            <a:ext cx="239956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EEG recording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3728057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6D00757-E966-FE18-FB5B-A4F8746D931D}"/>
              </a:ext>
            </a:extLst>
          </p:cNvPr>
          <p:cNvSpPr txBox="1"/>
          <p:nvPr/>
        </p:nvSpPr>
        <p:spPr>
          <a:xfrm>
            <a:off x="2578857" y="523875"/>
            <a:ext cx="39862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EEG channel (electrode)</a:t>
            </a:r>
            <a:endParaRPr lang="ko-KR" altLang="en-US" sz="3000" b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9ACB36E-A7DC-9F11-7ECD-DCE997363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35" y="1366838"/>
            <a:ext cx="7586927" cy="5053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0868924-C0DF-FCF6-B079-2CA7F1B0B00C}"/>
              </a:ext>
            </a:extLst>
          </p:cNvPr>
          <p:cNvSpPr/>
          <p:nvPr/>
        </p:nvSpPr>
        <p:spPr>
          <a:xfrm>
            <a:off x="5772149" y="3619500"/>
            <a:ext cx="2867025" cy="2990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C45C86-CA7F-0D00-7F33-048BC711CCDD}"/>
              </a:ext>
            </a:extLst>
          </p:cNvPr>
          <p:cNvSpPr txBox="1"/>
          <p:nvPr/>
        </p:nvSpPr>
        <p:spPr>
          <a:xfrm>
            <a:off x="6238486" y="3600450"/>
            <a:ext cx="182005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F  :  Frontal</a:t>
            </a:r>
          </a:p>
          <a:p>
            <a:endParaRPr lang="en-US" altLang="ko-KR" sz="500" b="1" dirty="0"/>
          </a:p>
          <a:p>
            <a:r>
              <a:rPr lang="en-US" altLang="ko-KR" sz="2400" b="1" dirty="0"/>
              <a:t>C  : Central</a:t>
            </a:r>
          </a:p>
          <a:p>
            <a:endParaRPr lang="en-US" altLang="ko-KR" sz="500" b="1" dirty="0"/>
          </a:p>
          <a:p>
            <a:r>
              <a:rPr lang="en-US" altLang="ko-KR" sz="2400" b="1" dirty="0"/>
              <a:t>P  : Parietal</a:t>
            </a:r>
          </a:p>
          <a:p>
            <a:endParaRPr lang="en-US" altLang="ko-KR" sz="500" b="1" dirty="0"/>
          </a:p>
          <a:p>
            <a:r>
              <a:rPr lang="en-US" altLang="ko-KR" sz="2400" b="1" dirty="0"/>
              <a:t>O : Occipital</a:t>
            </a:r>
          </a:p>
          <a:p>
            <a:endParaRPr lang="en-US" altLang="ko-KR" sz="500" b="1" dirty="0"/>
          </a:p>
          <a:p>
            <a:r>
              <a:rPr lang="en-US" altLang="ko-KR" sz="2400" b="1" dirty="0"/>
              <a:t>T  : Temporal</a:t>
            </a:r>
          </a:p>
          <a:p>
            <a:endParaRPr lang="en-US" altLang="ko-KR" sz="500" b="1" dirty="0"/>
          </a:p>
          <a:p>
            <a:r>
              <a:rPr lang="en-US" altLang="ko-KR" sz="2400" b="1" dirty="0"/>
              <a:t>A : Anterior</a:t>
            </a:r>
          </a:p>
          <a:p>
            <a:endParaRPr lang="en-US" altLang="ko-KR" sz="500" b="1" dirty="0"/>
          </a:p>
          <a:p>
            <a:r>
              <a:rPr lang="en-US" altLang="ko-KR" sz="2400" b="1" dirty="0"/>
              <a:t>Z  : Midline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814390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</TotalTime>
  <Words>64</Words>
  <Application>Microsoft Office PowerPoint</Application>
  <PresentationFormat>화면 슬라이드 쇼(4:3)</PresentationFormat>
  <Paragraphs>37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성진</dc:creator>
  <cp:lastModifiedBy>이 성진</cp:lastModifiedBy>
  <cp:revision>1</cp:revision>
  <dcterms:created xsi:type="dcterms:W3CDTF">2022-09-16T07:31:12Z</dcterms:created>
  <dcterms:modified xsi:type="dcterms:W3CDTF">2022-09-16T08:34:26Z</dcterms:modified>
</cp:coreProperties>
</file>

<file path=docProps/thumbnail.jpeg>
</file>